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91" r:id="rId4"/>
    <p:sldId id="258" r:id="rId5"/>
    <p:sldId id="285" r:id="rId6"/>
    <p:sldId id="289" r:id="rId7"/>
    <p:sldId id="272" r:id="rId8"/>
    <p:sldId id="290" r:id="rId9"/>
    <p:sldId id="260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94619" autoAdjust="0"/>
  </p:normalViewPr>
  <p:slideViewPr>
    <p:cSldViewPr snapToGrid="0">
      <p:cViewPr varScale="1">
        <p:scale>
          <a:sx n="33" d="100"/>
          <a:sy n="33" d="100"/>
        </p:scale>
        <p:origin x="90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CCD0D-0EA3-41E5-88F1-EA394CF3BDE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4CD74-BAF0-4EAE-86C4-7768A65111F2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4CD74-BAF0-4EAE-86C4-7768A65111F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4CD74-BAF0-4EAE-86C4-7768A65111F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7CEAED6-E345-421B-B6E1-3C65FB4C5F76}" type="datetime1">
              <a:rPr lang="en-US" smtClean="0"/>
              <a:t>10/26/2021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D415-2C7B-495B-B5CF-0B19775B7A28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0CC9-35FB-4BCA-A9ED-F1083E4DCC07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9DF1-07BE-469A-BCA3-C743B488C436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3885-AD8C-41D2-BFEA-374ED84AAA03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CBA7-F690-4A6C-A4A0-AB3D91B961E7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4A61-4EA3-458B-8A35-FB6943D36287}" type="datetime1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6101-BEE7-485F-8646-BD5823C4ABC7}" type="datetime1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9230E-F20A-4430-8DE9-D9209526BAF2}" type="datetime1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DE79-C120-4627-8E58-D9DF540149A1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2482-11F1-4585-A9C6-61995370FF0A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7D7024E-02E6-46EB-89EF-E19679AC6163}" type="datetime1">
              <a:rPr lang="en-US" smtClean="0"/>
              <a:t>10/26/2021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19C60AD-7BB2-41F0-ADFD-BEFA6CFA362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8005" y="147358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 Les endocardites infectieuses dans la ville de Ouagadougou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550" y="5274129"/>
            <a:ext cx="9144000" cy="1167493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YAMEOGO NV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KAGAMBEGA LJ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TALL THIAM A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KUELANG KENGNI X</a:t>
            </a:r>
            <a:r>
              <a:rPr lang="fr-FR" alt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G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KOLOGO KJ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MILLOGO GRC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BENON L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SIB E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NEBIE LVA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NIAKARA A</a:t>
            </a:r>
            <a:r>
              <a:rPr 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SAMADOULOUGOU AK, ZABSONRE</a:t>
            </a:r>
            <a:r>
              <a:rPr lang="fr-FR" altLang="en-US" sz="1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</a:t>
            </a:r>
            <a:r>
              <a:rPr lang="fr-FR" altLang="en-US" sz="1800" baseline="30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en-US" sz="6600" b="1" dirty="0"/>
          </a:p>
          <a:p>
            <a:pPr marL="0" indent="0" algn="ctr">
              <a:buNone/>
            </a:pPr>
            <a:r>
              <a:rPr lang="en-US" altLang="en-US" sz="6600" b="1" dirty="0">
                <a:latin typeface="Times New Roman" panose="02020603050405020304" charset="0"/>
                <a:cs typeface="Times New Roman" panose="02020603050405020304" charset="0"/>
              </a:rPr>
              <a:t>MERCI</a:t>
            </a:r>
          </a:p>
          <a:p>
            <a:pPr marL="0" indent="0" algn="ctr">
              <a:buNone/>
            </a:pPr>
            <a:endParaRPr lang="en-US" altLang="en-US" sz="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L’Endocardite Infectieuse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une pathologie fréquente, représentant environ 1 à 2 % des cardiopathies ;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réquence en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nette augmentation depuis l’avènement de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l’infection à VIH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la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toxicomanie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la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chirurgie cardiaque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 la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 de stimulateur cardiaque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2</a:t>
            </a:fld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6809740" y="106045"/>
            <a:ext cx="4772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fr-FR" sz="3600" b="1" u="sng" dirty="0" smtClean="0">
                <a:solidFill>
                  <a:schemeClr val="bg1"/>
                </a:solidFill>
                <a:sym typeface="+mn-ea"/>
              </a:rPr>
              <a:t>INTRODUCTION</a:t>
            </a:r>
            <a:endParaRPr lang="en-US" sz="3600" b="1" u="sng" dirty="0" smtClean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charset="0"/>
              </a:rPr>
              <a:t>Déterminer</a:t>
            </a:r>
            <a:r>
              <a:rPr lang="en-US" dirty="0" smtClean="0">
                <a:latin typeface="Times New Roman" panose="02020603050405020304" charset="0"/>
              </a:rPr>
              <a:t> la fréquence hospitalière des </a:t>
            </a:r>
            <a:r>
              <a:rPr lang="en-US" dirty="0" err="1" smtClean="0">
                <a:latin typeface="Times New Roman" panose="02020603050405020304" charset="0"/>
              </a:rPr>
              <a:t>endocardites</a:t>
            </a:r>
            <a:endParaRPr lang="fr-FR" altLang="en-US" dirty="0" smtClean="0">
              <a:latin typeface="Times New Roman" panose="0202060305040502030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en-US" dirty="0" smtClean="0">
                <a:latin typeface="Times New Roman" panose="02020603050405020304" charset="0"/>
              </a:rPr>
              <a:t>D</a:t>
            </a:r>
            <a:r>
              <a:rPr lang="en-US" dirty="0" smtClean="0">
                <a:latin typeface="Times New Roman" panose="02020603050405020304" charset="0"/>
              </a:rPr>
              <a:t>écrire les </a:t>
            </a:r>
            <a:r>
              <a:rPr lang="en-US" dirty="0" err="1" smtClean="0">
                <a:latin typeface="Times New Roman" panose="02020603050405020304" charset="0"/>
              </a:rPr>
              <a:t>particularités</a:t>
            </a:r>
            <a:r>
              <a:rPr lang="en-US" dirty="0" smtClean="0">
                <a:latin typeface="Times New Roman" panose="02020603050405020304" charset="0"/>
              </a:rPr>
              <a:t> </a:t>
            </a:r>
            <a:r>
              <a:rPr lang="en-US" dirty="0" err="1" smtClean="0">
                <a:latin typeface="Times New Roman" panose="02020603050405020304" charset="0"/>
              </a:rPr>
              <a:t>cliniques</a:t>
            </a:r>
            <a:r>
              <a:rPr lang="en-US" dirty="0" smtClean="0">
                <a:latin typeface="Times New Roman" panose="02020603050405020304" charset="0"/>
              </a:rPr>
              <a:t> des </a:t>
            </a:r>
            <a:r>
              <a:rPr lang="en-US" dirty="0" err="1" smtClean="0">
                <a:latin typeface="Times New Roman" panose="02020603050405020304" charset="0"/>
              </a:rPr>
              <a:t>endocardites</a:t>
            </a:r>
            <a:endParaRPr lang="en-US" dirty="0" smtClean="0">
              <a:latin typeface="Times New Roman" panose="0202060305040502030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en-US" dirty="0" smtClean="0">
                <a:latin typeface="Times New Roman" panose="02020603050405020304" charset="0"/>
              </a:rPr>
              <a:t>D</a:t>
            </a:r>
            <a:r>
              <a:rPr lang="en-US" dirty="0" smtClean="0">
                <a:latin typeface="Times New Roman" panose="02020603050405020304" charset="0"/>
              </a:rPr>
              <a:t>éterminer les cardiopathies sous-jacentes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en-US" dirty="0" smtClean="0">
                <a:latin typeface="Times New Roman" panose="02020603050405020304" charset="0"/>
              </a:rPr>
              <a:t>A</a:t>
            </a:r>
            <a:r>
              <a:rPr lang="en-US" dirty="0" smtClean="0">
                <a:latin typeface="Times New Roman" panose="02020603050405020304" charset="0"/>
              </a:rPr>
              <a:t>nalyser les modalités évolutives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3</a:t>
            </a:fld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6809740" y="106045"/>
            <a:ext cx="4772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fr-FR" sz="3600" b="1" u="sng" dirty="0" smtClean="0">
                <a:solidFill>
                  <a:schemeClr val="bg1"/>
                </a:solidFill>
                <a:sym typeface="+mn-ea"/>
              </a:rPr>
              <a:t>INTRODUCTION</a:t>
            </a:r>
            <a:endParaRPr lang="en-US" sz="3600" b="1" u="sng" dirty="0" smtClean="0">
              <a:solidFill>
                <a:schemeClr val="bg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503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951809"/>
            <a:ext cx="11292319" cy="539438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Nous avons réalisé une étude transversale descriptive du </a:t>
            </a:r>
            <a:r>
              <a:rPr lang="en-US" sz="3000" b="1" dirty="0" smtClean="0">
                <a:latin typeface="Times New Roman" panose="02020603050405020304" charset="0"/>
                <a:cs typeface="Times New Roman" panose="02020603050405020304" charset="0"/>
              </a:rPr>
              <a:t>1er janvier 2011 au 31 décembre 2020</a:t>
            </a: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P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atients admis dans deux centres hospitaliers de la ville de Ouagadougou et chez qui le diagnostic d’endocardite a été retenu.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Après un examen clinique complet, nous avons réalisé une série d’hémocultures, une échocardiographie Doppler, un bilan inflammatoire, une créatininémie. </a:t>
            </a:r>
            <a:endParaRPr lang="en-US" sz="3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Le diagnostic </a:t>
            </a: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a été établi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sur la base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es critères de Dukes</a:t>
            </a:r>
            <a:r>
              <a:rPr lang="fr-FR" altLang="en-US" sz="3000" dirty="0" smtClean="0">
                <a:latin typeface="Times New Roman" panose="02020603050405020304" charset="0"/>
                <a:cs typeface="Times New Roman" panose="02020603050405020304" charset="0"/>
              </a:rPr>
              <a:t> modifiés</a:t>
            </a: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4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45086"/>
            <a:ext cx="10515600" cy="906722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</a:rPr>
              <a:t>MATERIEL ET METHODE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ym typeface="+mn-ea"/>
              </a:rPr>
              <a:t/>
            </a:r>
            <a:br>
              <a:rPr lang="en-US" b="1" u="sng" dirty="0">
                <a:sym typeface="+mn-ea"/>
              </a:rPr>
            </a:br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COMMENTAIRES(1/4)</a:t>
            </a: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en-US" dirty="0">
                <a:latin typeface="Times New Roman" panose="02020603050405020304" charset="0"/>
                <a:cs typeface="Times New Roman" panose="02020603050405020304" charset="0"/>
              </a:rPr>
            </a:b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Nous avons inclus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172 cas 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d’endocardites infectieuses dont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87 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cas d’endocardites certaines et 85 cas d’endocardites probables.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endocardites infectieuses représentaient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3,6%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des hospitalisations.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L'âge moyen des patients était de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39,8 ans 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avec des extrêmes de trois et 74 ans. 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cardiopathies sous-jacentes étaient dominées par les valvulopathies rhumatismales fuyantes (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55,2%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) et les cardiopathies congénitales (39,9%).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endocardites du cœur droit étaient retrouvées dans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14,5% des cas.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portes d’entrée étaient dentaires dans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39,5%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des cas et ORL dans 34,2% des cas. </a:t>
            </a:r>
            <a:endParaRPr lang="en-US" dirty="0" smtClean="0">
              <a:sym typeface="+mn-ea"/>
            </a:endParaRPr>
          </a:p>
          <a:p>
            <a:pPr marL="0" indent="0">
              <a:buNone/>
            </a:pPr>
            <a:endParaRPr lang="en-US" dirty="0" smtClean="0">
              <a:sym typeface="+mn-ea"/>
            </a:endParaRP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06787" y="58123"/>
            <a:ext cx="10582013" cy="67562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COMMENTAIRES(2/4)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87" y="58123"/>
            <a:ext cx="10582013" cy="67562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COMMENTAIRES(3/4)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</a:t>
            </a:r>
            <a:r>
              <a:rPr lang="en-US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ous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les patients présentaient un syndrome in</a:t>
            </a: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flammatoire à réponse systémique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et 78,8% présentaient une insuffisance cardiaque globale.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</a:t>
            </a:r>
            <a:r>
              <a:rPr lang="en-US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hémocultures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positives dans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56,9% des cas.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Les germes les plus fréquemment retrouvés étaient le streptocoque (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59,8%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) et le staphylocoque (33,9%). </a:t>
            </a:r>
          </a:p>
          <a:p>
            <a:pPr marL="0" indent="0">
              <a:buNone/>
            </a:pP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L’évolution a été marquée par un choc mixte dans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6,4% des cas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un collapsus cardiovasculaire dans 9,7% des cas et la survenue d’un accident </a:t>
            </a:r>
            <a:r>
              <a:rPr lang="en-US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vasculaire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cérébral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dans 2,9%.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La mortalité était de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8,7%</a:t>
            </a:r>
            <a:endParaRPr lang="en-GB" altLang="en-US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06787" y="58123"/>
            <a:ext cx="10582013" cy="67562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RESULTATS  </a:t>
            </a:r>
            <a:r>
              <a:rPr lang="en-US" altLang="en-US" b="1" u="sng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ET COMMENTAIRES(4/4)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charset="0"/>
                <a:cs typeface="Times New Roman" panose="02020603050405020304" charset="0"/>
              </a:rPr>
              <a:t>CONCLUSION</a:t>
            </a:r>
            <a:endParaRPr lang="en-US" b="1" u="sng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Les endocardites infectieuses sont fréquentes en pratique cardiologique.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La présentation clinique est dominée par le couple </a:t>
            </a: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</a:rPr>
              <a:t>SIRS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–syndrome d’insuffisance cardiaque.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Les cardiopathies sous-jacentes sont </a:t>
            </a: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</a:rPr>
              <a:t>dominés par 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les valvulopathie</a:t>
            </a:r>
            <a:r>
              <a:rPr lang="fr-FR" altLang="en-US" dirty="0" smtClean="0">
                <a:latin typeface="Times New Roman" panose="02020603050405020304" charset="0"/>
                <a:cs typeface="Times New Roman" panose="02020603050405020304" charset="0"/>
              </a:rPr>
              <a:t>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 rhumatismales fuyantes et les cardiopathies congénitales.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La mortalité est lourde.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60AD-7BB2-41F0-ADFD-BEFA6CFA362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419</Words>
  <Application>Microsoft Office PowerPoint</Application>
  <PresentationFormat>Grand écran</PresentationFormat>
  <Paragraphs>51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Times New Roman</vt:lpstr>
      <vt:lpstr>Wingdings</vt:lpstr>
      <vt:lpstr>Communications and Dialogues</vt:lpstr>
      <vt:lpstr> Les endocardites infectieuses dans la ville de Ouagadougou</vt:lpstr>
      <vt:lpstr>Présentation PowerPoint</vt:lpstr>
      <vt:lpstr>Présentation PowerPoint</vt:lpstr>
      <vt:lpstr>MATERIEL ET METHODE</vt:lpstr>
      <vt:lpstr> RESULTATS  ET COMMENTAIRES(1/4) </vt:lpstr>
      <vt:lpstr>RESULTATS  ET COMMENTAIRES(2/4)</vt:lpstr>
      <vt:lpstr>RESULTATS  ET COMMENTAIRES(3/4)</vt:lpstr>
      <vt:lpstr>RESULTATS  ET COMMENTAIRES(4/4)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ISCHÉMIE MYOCARDIQUE SILENCIEUSE DU DIABÉTIQUE DE TYPE II : ASPECT ÉPIDÉMIOLOGIQUES, CLINIQUES, PARACLINIQUES ET APPORT DE L’ÉPREUVE D’EFFORT DANS LE CENTRE HOSPITALIER UNIVERSITAIRE YALGADO OUEDRAOGO (OUAGADOUGOU)</dc:title>
  <dc:creator>Kuelang Kengni</dc:creator>
  <cp:lastModifiedBy>ASUS</cp:lastModifiedBy>
  <cp:revision>81</cp:revision>
  <dcterms:created xsi:type="dcterms:W3CDTF">2019-05-30T10:54:00Z</dcterms:created>
  <dcterms:modified xsi:type="dcterms:W3CDTF">2021-10-27T08:35:21Z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2057-11.2.0.10323</vt:lpwstr>
  </property>
  <property fmtid="{D5CDD505-2E9C-101B-9397-08002B2CF9AE}" pid="3" name="ICV">
    <vt:lpwstr>C80EEE7218E44F1EA7F3E898D776D805</vt:lpwstr>
  </property>
</Properties>
</file>